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6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  <p:sldId id="265" r:id="rId11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5" autoAdjust="0"/>
    <p:restoredTop sz="94660"/>
  </p:normalViewPr>
  <p:slideViewPr>
    <p:cSldViewPr>
      <p:cViewPr varScale="1">
        <p:scale>
          <a:sx n="82" d="100"/>
          <a:sy n="82" d="100"/>
        </p:scale>
        <p:origin x="-145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9C4BFD-F70B-4C84-929B-4D4D44CF7FA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6B7358-0AC2-4EF2-8401-3E527CBE3448}">
      <dgm:prSet/>
      <dgm:spPr/>
      <dgm:t>
        <a:bodyPr/>
        <a:lstStyle/>
        <a:p>
          <a:pPr rtl="0"/>
          <a:r>
            <a:rPr lang="en-US" b="1" dirty="0" smtClean="0"/>
            <a:t>To highlight the real life adventures of families and friends. </a:t>
          </a:r>
          <a:endParaRPr lang="en-US" dirty="0"/>
        </a:p>
      </dgm:t>
    </dgm:pt>
    <dgm:pt modelId="{513E33DF-B0A7-4196-B074-82D1C35EA945}" type="parTrans" cxnId="{FC82EB95-E055-456B-AE2B-841E08091F50}">
      <dgm:prSet/>
      <dgm:spPr/>
      <dgm:t>
        <a:bodyPr/>
        <a:lstStyle/>
        <a:p>
          <a:endParaRPr lang="en-US"/>
        </a:p>
      </dgm:t>
    </dgm:pt>
    <dgm:pt modelId="{9102F5A4-F1DF-42E8-B168-6EC558E93E99}" type="sibTrans" cxnId="{FC82EB95-E055-456B-AE2B-841E08091F50}">
      <dgm:prSet/>
      <dgm:spPr/>
      <dgm:t>
        <a:bodyPr/>
        <a:lstStyle/>
        <a:p>
          <a:endParaRPr lang="en-US"/>
        </a:p>
      </dgm:t>
    </dgm:pt>
    <dgm:pt modelId="{5342108B-C303-4287-80E6-D5A188DDEC05}">
      <dgm:prSet/>
      <dgm:spPr/>
      <dgm:t>
        <a:bodyPr/>
        <a:lstStyle/>
        <a:p>
          <a:pPr rtl="0"/>
          <a:r>
            <a:rPr lang="en-US" b="1" dirty="0" smtClean="0"/>
            <a:t>To inspire families and educators to explore the world in a new way. </a:t>
          </a:r>
          <a:endParaRPr lang="en-US" dirty="0"/>
        </a:p>
      </dgm:t>
    </dgm:pt>
    <dgm:pt modelId="{3DBA3A32-98D6-4058-BD87-926CC21BD81F}" type="sibTrans" cxnId="{EA641C20-FBFC-4DA3-9E40-B80594CFBEAD}">
      <dgm:prSet/>
      <dgm:spPr/>
      <dgm:t>
        <a:bodyPr/>
        <a:lstStyle/>
        <a:p>
          <a:endParaRPr lang="en-US"/>
        </a:p>
      </dgm:t>
    </dgm:pt>
    <dgm:pt modelId="{6D2FD6F3-7154-4890-8D71-0C1C87043AF8}" type="parTrans" cxnId="{EA641C20-FBFC-4DA3-9E40-B80594CFBEAD}">
      <dgm:prSet/>
      <dgm:spPr/>
      <dgm:t>
        <a:bodyPr/>
        <a:lstStyle/>
        <a:p>
          <a:endParaRPr lang="en-US"/>
        </a:p>
      </dgm:t>
    </dgm:pt>
    <dgm:pt modelId="{5684E025-6A8B-491F-9E8C-2C90C6216D33}" type="pres">
      <dgm:prSet presAssocID="{879C4BFD-F70B-4C84-929B-4D4D44CF7FA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4150F9-AA61-4F3C-BA6C-9E56970B96DE}" type="pres">
      <dgm:prSet presAssocID="{996B7358-0AC2-4EF2-8401-3E527CBE3448}" presName="composite" presStyleCnt="0"/>
      <dgm:spPr/>
    </dgm:pt>
    <dgm:pt modelId="{2BB95DA3-7715-446F-8B27-0B89F0121233}" type="pres">
      <dgm:prSet presAssocID="{996B7358-0AC2-4EF2-8401-3E527CBE3448}" presName="imgShp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US"/>
        </a:p>
      </dgm:t>
    </dgm:pt>
    <dgm:pt modelId="{C77511B5-3AC8-4A68-AB71-623BDE20EB97}" type="pres">
      <dgm:prSet presAssocID="{996B7358-0AC2-4EF2-8401-3E527CBE3448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BB1B07-ADDB-47E5-ABFD-6711F59520B6}" type="pres">
      <dgm:prSet presAssocID="{9102F5A4-F1DF-42E8-B168-6EC558E93E99}" presName="spacing" presStyleCnt="0"/>
      <dgm:spPr/>
    </dgm:pt>
    <dgm:pt modelId="{A2BDBE34-6DE4-4303-84AA-1A8081E20FEA}" type="pres">
      <dgm:prSet presAssocID="{5342108B-C303-4287-80E6-D5A188DDEC05}" presName="composite" presStyleCnt="0"/>
      <dgm:spPr/>
    </dgm:pt>
    <dgm:pt modelId="{40E1010C-D919-4463-B943-6BE3EE82155F}" type="pres">
      <dgm:prSet presAssocID="{5342108B-C303-4287-80E6-D5A188DDEC05}" presName="imgShp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US"/>
        </a:p>
      </dgm:t>
    </dgm:pt>
    <dgm:pt modelId="{65C0A850-0F43-44AC-910A-5D2B6B02F510}" type="pres">
      <dgm:prSet presAssocID="{5342108B-C303-4287-80E6-D5A188DDEC05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B878FA-6FB0-41BB-AE3E-2A1006DF2963}" type="presOf" srcId="{5342108B-C303-4287-80E6-D5A188DDEC05}" destId="{65C0A850-0F43-44AC-910A-5D2B6B02F510}" srcOrd="0" destOrd="0" presId="urn:microsoft.com/office/officeart/2005/8/layout/vList3"/>
    <dgm:cxn modelId="{83EC5415-E207-43E3-A87C-1E782DEA5F15}" type="presOf" srcId="{996B7358-0AC2-4EF2-8401-3E527CBE3448}" destId="{C77511B5-3AC8-4A68-AB71-623BDE20EB97}" srcOrd="0" destOrd="0" presId="urn:microsoft.com/office/officeart/2005/8/layout/vList3"/>
    <dgm:cxn modelId="{54E26599-AD0A-4506-8C08-C753582C1EAF}" type="presOf" srcId="{879C4BFD-F70B-4C84-929B-4D4D44CF7FAF}" destId="{5684E025-6A8B-491F-9E8C-2C90C6216D33}" srcOrd="0" destOrd="0" presId="urn:microsoft.com/office/officeart/2005/8/layout/vList3"/>
    <dgm:cxn modelId="{EA641C20-FBFC-4DA3-9E40-B80594CFBEAD}" srcId="{879C4BFD-F70B-4C84-929B-4D4D44CF7FAF}" destId="{5342108B-C303-4287-80E6-D5A188DDEC05}" srcOrd="1" destOrd="0" parTransId="{6D2FD6F3-7154-4890-8D71-0C1C87043AF8}" sibTransId="{3DBA3A32-98D6-4058-BD87-926CC21BD81F}"/>
    <dgm:cxn modelId="{FC82EB95-E055-456B-AE2B-841E08091F50}" srcId="{879C4BFD-F70B-4C84-929B-4D4D44CF7FAF}" destId="{996B7358-0AC2-4EF2-8401-3E527CBE3448}" srcOrd="0" destOrd="0" parTransId="{513E33DF-B0A7-4196-B074-82D1C35EA945}" sibTransId="{9102F5A4-F1DF-42E8-B168-6EC558E93E99}"/>
    <dgm:cxn modelId="{0E87E6ED-8029-47AD-912A-FE9CA8DFB7CF}" type="presParOf" srcId="{5684E025-6A8B-491F-9E8C-2C90C6216D33}" destId="{EE4150F9-AA61-4F3C-BA6C-9E56970B96DE}" srcOrd="0" destOrd="0" presId="urn:microsoft.com/office/officeart/2005/8/layout/vList3"/>
    <dgm:cxn modelId="{BD73D604-799A-4428-9111-FCE8C76C38B9}" type="presParOf" srcId="{EE4150F9-AA61-4F3C-BA6C-9E56970B96DE}" destId="{2BB95DA3-7715-446F-8B27-0B89F0121233}" srcOrd="0" destOrd="0" presId="urn:microsoft.com/office/officeart/2005/8/layout/vList3"/>
    <dgm:cxn modelId="{16A8F468-7F88-43D2-A8BE-27946BBE336F}" type="presParOf" srcId="{EE4150F9-AA61-4F3C-BA6C-9E56970B96DE}" destId="{C77511B5-3AC8-4A68-AB71-623BDE20EB97}" srcOrd="1" destOrd="0" presId="urn:microsoft.com/office/officeart/2005/8/layout/vList3"/>
    <dgm:cxn modelId="{52EA24CC-E584-447B-BE80-407583072470}" type="presParOf" srcId="{5684E025-6A8B-491F-9E8C-2C90C6216D33}" destId="{86BB1B07-ADDB-47E5-ABFD-6711F59520B6}" srcOrd="1" destOrd="0" presId="urn:microsoft.com/office/officeart/2005/8/layout/vList3"/>
    <dgm:cxn modelId="{B31D0EE5-5D4F-4D1B-8FC1-4CAD5DD77B08}" type="presParOf" srcId="{5684E025-6A8B-491F-9E8C-2C90C6216D33}" destId="{A2BDBE34-6DE4-4303-84AA-1A8081E20FEA}" srcOrd="2" destOrd="0" presId="urn:microsoft.com/office/officeart/2005/8/layout/vList3"/>
    <dgm:cxn modelId="{6760B689-3072-433D-88D1-5F11BCB57573}" type="presParOf" srcId="{A2BDBE34-6DE4-4303-84AA-1A8081E20FEA}" destId="{40E1010C-D919-4463-B943-6BE3EE82155F}" srcOrd="0" destOrd="0" presId="urn:microsoft.com/office/officeart/2005/8/layout/vList3"/>
    <dgm:cxn modelId="{92C27238-A699-43EF-BD74-E63BE21E0150}" type="presParOf" srcId="{A2BDBE34-6DE4-4303-84AA-1A8081E20FEA}" destId="{65C0A850-0F43-44AC-910A-5D2B6B02F51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9C4BFD-F70B-4C84-929B-4D4D44CF7FA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C0CFC8-942A-4538-AE5D-CA7AC4C26585}">
      <dgm:prSet/>
      <dgm:spPr/>
      <dgm:t>
        <a:bodyPr/>
        <a:lstStyle/>
        <a:p>
          <a:pPr rtl="0"/>
          <a:r>
            <a:rPr lang="en-US" b="1" dirty="0" smtClean="0"/>
            <a:t>To bring imagination and education to the classroom in a unique way. </a:t>
          </a:r>
          <a:endParaRPr lang="en-US" dirty="0"/>
        </a:p>
      </dgm:t>
    </dgm:pt>
    <dgm:pt modelId="{B251395A-C4C6-415B-87FB-764FA18F5C09}" type="parTrans" cxnId="{C78B3433-4DA0-486C-B128-4175CB37A527}">
      <dgm:prSet/>
      <dgm:spPr/>
      <dgm:t>
        <a:bodyPr/>
        <a:lstStyle/>
        <a:p>
          <a:endParaRPr lang="en-US"/>
        </a:p>
      </dgm:t>
    </dgm:pt>
    <dgm:pt modelId="{257AFFDE-08C2-49C7-AFE1-1D63C5435BDF}" type="sibTrans" cxnId="{C78B3433-4DA0-486C-B128-4175CB37A527}">
      <dgm:prSet/>
      <dgm:spPr/>
      <dgm:t>
        <a:bodyPr/>
        <a:lstStyle/>
        <a:p>
          <a:endParaRPr lang="en-US"/>
        </a:p>
      </dgm:t>
    </dgm:pt>
    <dgm:pt modelId="{5684E025-6A8B-491F-9E8C-2C90C6216D33}" type="pres">
      <dgm:prSet presAssocID="{879C4BFD-F70B-4C84-929B-4D4D44CF7FA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8CB9FC-320C-453C-9484-50AF9857B309}" type="pres">
      <dgm:prSet presAssocID="{3CC0CFC8-942A-4538-AE5D-CA7AC4C26585}" presName="composite" presStyleCnt="0"/>
      <dgm:spPr/>
    </dgm:pt>
    <dgm:pt modelId="{EC0DC68D-7D22-4CBE-A51C-B472BDC52809}" type="pres">
      <dgm:prSet presAssocID="{3CC0CFC8-942A-4538-AE5D-CA7AC4C26585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67474C84-E63F-4C16-AE29-ABB8F779CC5D}" type="pres">
      <dgm:prSet presAssocID="{3CC0CFC8-942A-4538-AE5D-CA7AC4C26585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8B3433-4DA0-486C-B128-4175CB37A527}" srcId="{879C4BFD-F70B-4C84-929B-4D4D44CF7FAF}" destId="{3CC0CFC8-942A-4538-AE5D-CA7AC4C26585}" srcOrd="0" destOrd="0" parTransId="{B251395A-C4C6-415B-87FB-764FA18F5C09}" sibTransId="{257AFFDE-08C2-49C7-AFE1-1D63C5435BDF}"/>
    <dgm:cxn modelId="{2FF445D6-5D3F-4DEE-8688-4AD01E739D76}" type="presOf" srcId="{3CC0CFC8-942A-4538-AE5D-CA7AC4C26585}" destId="{67474C84-E63F-4C16-AE29-ABB8F779CC5D}" srcOrd="0" destOrd="0" presId="urn:microsoft.com/office/officeart/2005/8/layout/vList3"/>
    <dgm:cxn modelId="{9A3F5EB0-419C-404B-BA69-4AA758C6EE69}" type="presOf" srcId="{879C4BFD-F70B-4C84-929B-4D4D44CF7FAF}" destId="{5684E025-6A8B-491F-9E8C-2C90C6216D33}" srcOrd="0" destOrd="0" presId="urn:microsoft.com/office/officeart/2005/8/layout/vList3"/>
    <dgm:cxn modelId="{B2735720-7BC7-431B-A9C8-DDED49057440}" type="presParOf" srcId="{5684E025-6A8B-491F-9E8C-2C90C6216D33}" destId="{698CB9FC-320C-453C-9484-50AF9857B309}" srcOrd="0" destOrd="0" presId="urn:microsoft.com/office/officeart/2005/8/layout/vList3"/>
    <dgm:cxn modelId="{016B3745-98EA-41E8-B584-577BFB091237}" type="presParOf" srcId="{698CB9FC-320C-453C-9484-50AF9857B309}" destId="{EC0DC68D-7D22-4CBE-A51C-B472BDC52809}" srcOrd="0" destOrd="0" presId="urn:microsoft.com/office/officeart/2005/8/layout/vList3"/>
    <dgm:cxn modelId="{6EB4334F-B8EB-4C87-ACB0-2045EAB16C3D}" type="presParOf" srcId="{698CB9FC-320C-453C-9484-50AF9857B309}" destId="{67474C84-E63F-4C16-AE29-ABB8F779CC5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511B5-3AC8-4A68-AB71-623BDE20EB97}">
      <dsp:nvSpPr>
        <dsp:cNvPr id="0" name=""/>
        <dsp:cNvSpPr/>
      </dsp:nvSpPr>
      <dsp:spPr>
        <a:xfrm rot="10800000">
          <a:off x="1870475" y="1167"/>
          <a:ext cx="5472684" cy="196807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7865" tIns="102870" rIns="192024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To highlight the real life adventures of families and friends. </a:t>
          </a:r>
          <a:endParaRPr lang="en-US" sz="2700" kern="1200" dirty="0"/>
        </a:p>
      </dsp:txBody>
      <dsp:txXfrm rot="10800000">
        <a:off x="2362493" y="1167"/>
        <a:ext cx="4980666" cy="1968071"/>
      </dsp:txXfrm>
    </dsp:sp>
    <dsp:sp modelId="{2BB95DA3-7715-446F-8B27-0B89F0121233}">
      <dsp:nvSpPr>
        <dsp:cNvPr id="0" name=""/>
        <dsp:cNvSpPr/>
      </dsp:nvSpPr>
      <dsp:spPr>
        <a:xfrm>
          <a:off x="886440" y="1167"/>
          <a:ext cx="1968071" cy="196807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0A850-0F43-44AC-910A-5D2B6B02F510}">
      <dsp:nvSpPr>
        <dsp:cNvPr id="0" name=""/>
        <dsp:cNvSpPr/>
      </dsp:nvSpPr>
      <dsp:spPr>
        <a:xfrm rot="10800000">
          <a:off x="1870475" y="2556723"/>
          <a:ext cx="5472684" cy="196807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7865" tIns="102870" rIns="192024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To inspire families and educators to explore the world in a new way. </a:t>
          </a:r>
          <a:endParaRPr lang="en-US" sz="2700" kern="1200" dirty="0"/>
        </a:p>
      </dsp:txBody>
      <dsp:txXfrm rot="10800000">
        <a:off x="2362493" y="2556723"/>
        <a:ext cx="4980666" cy="1968071"/>
      </dsp:txXfrm>
    </dsp:sp>
    <dsp:sp modelId="{40E1010C-D919-4463-B943-6BE3EE82155F}">
      <dsp:nvSpPr>
        <dsp:cNvPr id="0" name=""/>
        <dsp:cNvSpPr/>
      </dsp:nvSpPr>
      <dsp:spPr>
        <a:xfrm>
          <a:off x="886440" y="2556723"/>
          <a:ext cx="1968071" cy="196807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474C84-E63F-4C16-AE29-ABB8F779CC5D}">
      <dsp:nvSpPr>
        <dsp:cNvPr id="0" name=""/>
        <dsp:cNvSpPr/>
      </dsp:nvSpPr>
      <dsp:spPr>
        <a:xfrm rot="10800000">
          <a:off x="2067686" y="884522"/>
          <a:ext cx="5472684" cy="27569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5723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To bring imagination and education to the classroom in a unique way. </a:t>
          </a:r>
          <a:endParaRPr lang="en-US" sz="2800" kern="1200" dirty="0"/>
        </a:p>
      </dsp:txBody>
      <dsp:txXfrm rot="10800000">
        <a:off x="2756915" y="884522"/>
        <a:ext cx="4783455" cy="2756916"/>
      </dsp:txXfrm>
    </dsp:sp>
    <dsp:sp modelId="{EC0DC68D-7D22-4CBE-A51C-B472BDC52809}">
      <dsp:nvSpPr>
        <dsp:cNvPr id="0" name=""/>
        <dsp:cNvSpPr/>
      </dsp:nvSpPr>
      <dsp:spPr>
        <a:xfrm>
          <a:off x="689228" y="884522"/>
          <a:ext cx="2756916" cy="275691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949961E3-74BF-468B-A70C-7C857135F4FB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6C1E0465-4E76-4598-BF1E-BC2DD04A8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79527E0-1C72-412F-94C4-3ABDEFC8353D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4DB1F5EF-3C61-47EF-8DF4-C5E430FC6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4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1F5EF-3C61-47EF-8DF4-C5E430FC6E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34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1F5EF-3C61-47EF-8DF4-C5E430FC6E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99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1F5EF-3C61-47EF-8DF4-C5E430FC6E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24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1F5EF-3C61-47EF-8DF4-C5E430FC6E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21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1F5EF-3C61-47EF-8DF4-C5E430FC6E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36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1F5EF-3C61-47EF-8DF4-C5E430FC6E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87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1F5EF-3C61-47EF-8DF4-C5E430FC6E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67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1F5EF-3C61-47EF-8DF4-C5E430FC6E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43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1F5EF-3C61-47EF-8DF4-C5E430FC6E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2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E4942AA-204D-47C8-B25C-2E0A5008FD02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4F615A2-4F62-4809-9EBE-C68B1E609D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4942AA-204D-47C8-B25C-2E0A5008FD02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F615A2-4F62-4809-9EBE-C68B1E609D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4942AA-204D-47C8-B25C-2E0A5008FD02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F615A2-4F62-4809-9EBE-C68B1E609D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4942AA-204D-47C8-B25C-2E0A5008FD02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F615A2-4F62-4809-9EBE-C68B1E609D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4942AA-204D-47C8-B25C-2E0A5008FD02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F615A2-4F62-4809-9EBE-C68B1E609D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4942AA-204D-47C8-B25C-2E0A5008FD02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F615A2-4F62-4809-9EBE-C68B1E609D3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4942AA-204D-47C8-B25C-2E0A5008FD02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F615A2-4F62-4809-9EBE-C68B1E609D3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4942AA-204D-47C8-B25C-2E0A5008FD02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F615A2-4F62-4809-9EBE-C68B1E609D3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4942AA-204D-47C8-B25C-2E0A5008FD02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F615A2-4F62-4809-9EBE-C68B1E609D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E4942AA-204D-47C8-B25C-2E0A5008FD02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F615A2-4F62-4809-9EBE-C68B1E609D3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E4942AA-204D-47C8-B25C-2E0A5008FD02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4F615A2-4F62-4809-9EBE-C68B1E609D3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E4942AA-204D-47C8-B25C-2E0A5008FD02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4F615A2-4F62-4809-9EBE-C68B1E609D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mailto:info@angiestubbs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SETTING THE TREND: LIBRARIANS AS LEADERS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JUNE 6,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519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en-US" sz="3600" dirty="0" smtClean="0"/>
              <a:t>Angiestubbs.com</a:t>
            </a:r>
          </a:p>
          <a:p>
            <a:pPr algn="ctr"/>
            <a:endParaRPr lang="en-US" sz="3600" dirty="0"/>
          </a:p>
          <a:p>
            <a:pPr algn="ctr"/>
            <a:endParaRPr lang="en-US" sz="3600" dirty="0" smtClean="0"/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 smtClean="0"/>
          </a:p>
          <a:p>
            <a:pPr algn="ctr"/>
            <a:endParaRPr lang="en-US" sz="3600"/>
          </a:p>
          <a:p>
            <a:pPr algn="ctr"/>
            <a:endParaRPr lang="en-US" sz="3600" dirty="0" smtClean="0"/>
          </a:p>
          <a:p>
            <a:pPr algn="ctr"/>
            <a:r>
              <a:rPr lang="en-US" sz="3600" dirty="0" smtClean="0">
                <a:hlinkClick r:id="rId2"/>
              </a:rPr>
              <a:t>info@angiestubbs.com</a:t>
            </a:r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r>
              <a:rPr lang="en-US" sz="1100" dirty="0" smtClean="0"/>
              <a:t>© copyright 2019, Raising Nomads Travel Co.</a:t>
            </a:r>
          </a:p>
          <a:p>
            <a:pPr algn="ctr"/>
            <a:r>
              <a:rPr lang="en-US" sz="1100" dirty="0" smtClean="0"/>
              <a:t>Author, Agency Stubbs,</a:t>
            </a:r>
          </a:p>
          <a:p>
            <a:pPr algn="ctr"/>
            <a:r>
              <a:rPr lang="en-US" sz="1100" dirty="0" smtClean="0"/>
              <a:t>All rights reserved.</a:t>
            </a:r>
          </a:p>
          <a:p>
            <a:pPr algn="ctr"/>
            <a:r>
              <a:rPr lang="en-US" sz="1100" dirty="0" smtClean="0"/>
              <a:t>May be downloaded with credit given to author</a:t>
            </a:r>
            <a:endParaRPr lang="en-US" sz="11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Angie Stubbs, Author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90500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46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880872"/>
          </a:xfrm>
        </p:spPr>
        <p:txBody>
          <a:bodyPr/>
          <a:lstStyle/>
          <a:p>
            <a:pPr algn="ctr"/>
            <a:r>
              <a:rPr lang="en-US" sz="2400" dirty="0" smtClean="0"/>
              <a:t>Why write them? </a:t>
            </a:r>
          </a:p>
          <a:p>
            <a:pPr algn="ctr"/>
            <a:r>
              <a:rPr lang="en-US" sz="2400" dirty="0" smtClean="0"/>
              <a:t>Why use them in the classroom?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Travel books for young children: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273" y="2572860"/>
            <a:ext cx="4817911" cy="344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26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9509293"/>
              </p:ext>
            </p:extLst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WHY WRITE TRAVEL BOOKS?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281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3389634"/>
              </p:ext>
            </p:extLst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WHY USE THEM IN THE CLASSROOM?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10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05428"/>
            <a:ext cx="4495800" cy="4690572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ECONOMICS</a:t>
            </a:r>
          </a:p>
          <a:p>
            <a:pPr lvl="1"/>
            <a:r>
              <a:rPr lang="en-US" dirty="0" smtClean="0"/>
              <a:t>What are they known for making?</a:t>
            </a:r>
          </a:p>
          <a:p>
            <a:pPr lvl="1"/>
            <a:r>
              <a:rPr lang="en-US" dirty="0" smtClean="0"/>
              <a:t>What toys are popular?</a:t>
            </a:r>
          </a:p>
          <a:p>
            <a:endParaRPr lang="en-US" dirty="0"/>
          </a:p>
          <a:p>
            <a:r>
              <a:rPr lang="en-US" b="1" dirty="0" smtClean="0"/>
              <a:t>GOVERNMENT</a:t>
            </a:r>
          </a:p>
          <a:p>
            <a:pPr lvl="1"/>
            <a:r>
              <a:rPr lang="en-US" dirty="0" smtClean="0"/>
              <a:t>Is there a King or Queen?</a:t>
            </a:r>
          </a:p>
          <a:p>
            <a:pPr lvl="1"/>
            <a:r>
              <a:rPr lang="en-US" dirty="0" smtClean="0"/>
              <a:t>Is there a tribal chief?</a:t>
            </a:r>
          </a:p>
          <a:p>
            <a:endParaRPr lang="en-US" dirty="0"/>
          </a:p>
          <a:p>
            <a:r>
              <a:rPr lang="en-US" b="1" dirty="0" smtClean="0"/>
              <a:t>CULTURE </a:t>
            </a:r>
          </a:p>
          <a:p>
            <a:pPr lvl="1"/>
            <a:r>
              <a:rPr lang="en-US" dirty="0" smtClean="0"/>
              <a:t>What are the customs and norms?</a:t>
            </a:r>
          </a:p>
          <a:p>
            <a:pPr lvl="1"/>
            <a:r>
              <a:rPr lang="en-US" dirty="0" smtClean="0"/>
              <a:t>What type(s) music do they listen to?</a:t>
            </a:r>
          </a:p>
          <a:p>
            <a:pPr lvl="1"/>
            <a:r>
              <a:rPr lang="en-US" dirty="0" smtClean="0"/>
              <a:t>What treats do kids like?</a:t>
            </a:r>
          </a:p>
          <a:p>
            <a:pPr marL="393192" lvl="1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SOCIAL STUDIES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b="26684"/>
          <a:stretch/>
        </p:blipFill>
        <p:spPr>
          <a:xfrm>
            <a:off x="4648200" y="3048000"/>
            <a:ext cx="4375220" cy="3619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9600" y="1371600"/>
            <a:ext cx="4603820" cy="1544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en-US" sz="2300" b="1" dirty="0">
                <a:solidFill>
                  <a:prstClr val="black"/>
                </a:solidFill>
              </a:rPr>
              <a:t>HISTORY</a:t>
            </a:r>
          </a:p>
          <a:p>
            <a:pPr marL="621792" lvl="1" indent="-228600">
              <a:spcBef>
                <a:spcPts val="324"/>
              </a:spcBef>
              <a:buClr>
                <a:srgbClr val="2DA2BF"/>
              </a:buClr>
              <a:buFont typeface="Verdana"/>
              <a:buChar char="◦"/>
            </a:pPr>
            <a:r>
              <a:rPr lang="en-US" sz="2000" dirty="0">
                <a:solidFill>
                  <a:prstClr val="black"/>
                </a:solidFill>
              </a:rPr>
              <a:t>Brought to </a:t>
            </a:r>
            <a:r>
              <a:rPr lang="en-US" sz="2000" dirty="0" smtClean="0">
                <a:solidFill>
                  <a:prstClr val="black"/>
                </a:solidFill>
              </a:rPr>
              <a:t>life</a:t>
            </a:r>
            <a:endParaRPr lang="en-US" sz="2000" dirty="0">
              <a:solidFill>
                <a:prstClr val="black"/>
              </a:solidFill>
            </a:endParaRP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en-US" sz="2300" b="1" dirty="0">
                <a:solidFill>
                  <a:prstClr val="black"/>
                </a:solidFill>
              </a:rPr>
              <a:t>LANGUAGE</a:t>
            </a:r>
          </a:p>
          <a:p>
            <a:pPr marL="621792" lvl="1" indent="-228600">
              <a:spcBef>
                <a:spcPts val="324"/>
              </a:spcBef>
              <a:buClr>
                <a:srgbClr val="2DA2BF"/>
              </a:buClr>
              <a:buFont typeface="Verdana"/>
              <a:buChar char="◦"/>
            </a:pPr>
            <a:r>
              <a:rPr lang="en-US" sz="2000" dirty="0">
                <a:solidFill>
                  <a:prstClr val="black"/>
                </a:solidFill>
              </a:rPr>
              <a:t>“Kia </a:t>
            </a:r>
            <a:r>
              <a:rPr lang="en-US" sz="2000" dirty="0" err="1">
                <a:solidFill>
                  <a:prstClr val="black"/>
                </a:solidFill>
              </a:rPr>
              <a:t>Ora</a:t>
            </a:r>
            <a:r>
              <a:rPr lang="en-US" sz="2000" dirty="0">
                <a:solidFill>
                  <a:prstClr val="black"/>
                </a:solidFill>
              </a:rPr>
              <a:t>” - Have Life , Be Well!</a:t>
            </a:r>
          </a:p>
        </p:txBody>
      </p:sp>
    </p:spTree>
    <p:extLst>
      <p:ext uri="{BB962C8B-B14F-4D97-AF65-F5344CB8AC3E}">
        <p14:creationId xmlns:p14="http://schemas.microsoft.com/office/powerpoint/2010/main" val="1966938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76072"/>
          </a:xfrm>
        </p:spPr>
        <p:txBody>
          <a:bodyPr/>
          <a:lstStyle/>
          <a:p>
            <a:pPr marL="109728" indent="0" algn="ctr">
              <a:buNone/>
            </a:pPr>
            <a:r>
              <a:rPr lang="en-US" dirty="0" smtClean="0"/>
              <a:t>A cool way to teach about </a:t>
            </a:r>
            <a:r>
              <a:rPr lang="en-US" b="1" dirty="0" smtClean="0"/>
              <a:t>LOCATION and MAPS</a:t>
            </a:r>
          </a:p>
          <a:p>
            <a:pPr algn="ctr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GEOGRAPHY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3922"/>
            <a:ext cx="3429000" cy="3659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351" y="2268370"/>
            <a:ext cx="4389011" cy="367522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495800" y="1828800"/>
            <a:ext cx="4389011" cy="457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Font typeface="Wingdings 3"/>
              <a:buNone/>
            </a:pPr>
            <a:r>
              <a:rPr lang="en-US" sz="2000" dirty="0" smtClean="0"/>
              <a:t>Physical Geography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84853" y="1828800"/>
            <a:ext cx="3458547" cy="581085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Font typeface="Wingdings 3"/>
              <a:buNone/>
            </a:pPr>
            <a:r>
              <a:rPr lang="en-US" sz="2000" dirty="0" smtClean="0"/>
              <a:t>Human Geography</a:t>
            </a:r>
          </a:p>
        </p:txBody>
      </p:sp>
    </p:spTree>
    <p:extLst>
      <p:ext uri="{BB962C8B-B14F-4D97-AF65-F5344CB8AC3E}">
        <p14:creationId xmlns:p14="http://schemas.microsoft.com/office/powerpoint/2010/main" val="292391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957072"/>
          </a:xfrm>
        </p:spPr>
        <p:txBody>
          <a:bodyPr>
            <a:normAutofit lnSpcReduction="10000"/>
          </a:bodyPr>
          <a:lstStyle/>
          <a:p>
            <a:pPr marL="109728" indent="0" algn="ctr">
              <a:buNone/>
            </a:pPr>
            <a:r>
              <a:rPr lang="en-US" b="1" dirty="0" smtClean="0"/>
              <a:t>Animals found only in certain environments</a:t>
            </a:r>
          </a:p>
          <a:p>
            <a:pPr marL="109728" indent="0" algn="ctr">
              <a:buNone/>
            </a:pPr>
            <a:r>
              <a:rPr lang="en-US" b="1" dirty="0" smtClean="0"/>
              <a:t>Unique habitats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SCIENCE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8"/>
          <a:stretch/>
        </p:blipFill>
        <p:spPr>
          <a:xfrm>
            <a:off x="1205514" y="2794518"/>
            <a:ext cx="3823686" cy="3149082"/>
          </a:xfrm>
          <a:prstGeom prst="rect">
            <a:avLst/>
          </a:prstGeom>
        </p:spPr>
      </p:pic>
      <p:pic>
        <p:nvPicPr>
          <p:cNvPr id="1026" name="Picture 2" descr="C:\Users\astubbs\Downloads\53472583_541209349705784_7036203380666007552_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9481" r="11891" b="10777"/>
          <a:stretch/>
        </p:blipFill>
        <p:spPr bwMode="auto">
          <a:xfrm>
            <a:off x="5486400" y="2794518"/>
            <a:ext cx="2295331" cy="312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86401" y="2229053"/>
            <a:ext cx="2295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Glowworm </a:t>
            </a:r>
            <a:r>
              <a:rPr lang="en-US" dirty="0"/>
              <a:t>cave </a:t>
            </a:r>
            <a:endParaRPr lang="en-US" dirty="0" smtClean="0"/>
          </a:p>
          <a:p>
            <a:pPr algn="ctr"/>
            <a:r>
              <a:rPr lang="en-US" dirty="0" smtClean="0"/>
              <a:t>New </a:t>
            </a:r>
            <a:r>
              <a:rPr lang="en-US" dirty="0"/>
              <a:t>Zealand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05514" y="2229053"/>
            <a:ext cx="3823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Giraffe Manor</a:t>
            </a:r>
          </a:p>
          <a:p>
            <a:pPr algn="ctr"/>
            <a:r>
              <a:rPr lang="en-US" dirty="0" smtClean="0"/>
              <a:t>Kenya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643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1328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109728" indent="0" algn="ctr">
              <a:buNone/>
            </a:pPr>
            <a:r>
              <a:rPr lang="en-US" b="1" u="sng" dirty="0" smtClean="0">
                <a:solidFill>
                  <a:srgbClr val="0070C0"/>
                </a:solidFill>
              </a:rPr>
              <a:t>Currency conversion</a:t>
            </a:r>
          </a:p>
          <a:p>
            <a:pPr marL="109728" indent="0" algn="ctr">
              <a:buNone/>
            </a:pPr>
            <a:r>
              <a:rPr lang="en-US" dirty="0" smtClean="0">
                <a:solidFill>
                  <a:srgbClr val="0070C0"/>
                </a:solidFill>
              </a:rPr>
              <a:t>5 EUROs = ? US Dollars</a:t>
            </a:r>
          </a:p>
          <a:p>
            <a:pPr marL="109728" indent="0" algn="ctr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109728" indent="0" algn="ctr">
              <a:buNone/>
            </a:pPr>
            <a:r>
              <a:rPr lang="en-US" b="1" u="sng" dirty="0" smtClean="0">
                <a:solidFill>
                  <a:srgbClr val="0070C0"/>
                </a:solidFill>
              </a:rPr>
              <a:t>Metrics system vs. Imperial System</a:t>
            </a:r>
          </a:p>
          <a:p>
            <a:pPr marL="109728" indent="0" algn="ctr">
              <a:buNone/>
            </a:pPr>
            <a:r>
              <a:rPr lang="en-US" dirty="0" smtClean="0">
                <a:solidFill>
                  <a:srgbClr val="0070C0"/>
                </a:solidFill>
              </a:rPr>
              <a:t>Kilometers (km) vs. Miles</a:t>
            </a:r>
          </a:p>
          <a:p>
            <a:pPr marL="109728" indent="0" algn="ctr">
              <a:buNone/>
            </a:pPr>
            <a:endParaRPr lang="en-US" dirty="0" smtClean="0">
              <a:solidFill>
                <a:srgbClr val="0070C0"/>
              </a:solidFill>
            </a:endParaRPr>
          </a:p>
          <a:p>
            <a:pPr marL="109728" indent="0" algn="ctr">
              <a:buNone/>
            </a:pPr>
            <a:r>
              <a:rPr lang="en-US" b="1" u="sng" dirty="0" smtClean="0">
                <a:solidFill>
                  <a:srgbClr val="0070C0"/>
                </a:solidFill>
              </a:rPr>
              <a:t>Distance </a:t>
            </a:r>
          </a:p>
          <a:p>
            <a:pPr marL="109728" indent="0" algn="ctr">
              <a:buNone/>
            </a:pPr>
            <a:r>
              <a:rPr lang="en-US" dirty="0" smtClean="0">
                <a:solidFill>
                  <a:srgbClr val="0070C0"/>
                </a:solidFill>
              </a:rPr>
              <a:t>How far away is the gelato shop?</a:t>
            </a:r>
          </a:p>
          <a:p>
            <a:pPr marL="109728" indent="0" algn="ctr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109728" indent="0" algn="ctr">
              <a:buNone/>
            </a:pPr>
            <a:r>
              <a:rPr lang="en-US" b="1" u="sng" dirty="0" smtClean="0">
                <a:solidFill>
                  <a:srgbClr val="0070C0"/>
                </a:solidFill>
              </a:rPr>
              <a:t>Time Zone Changes</a:t>
            </a:r>
          </a:p>
          <a:p>
            <a:pPr marL="109728" indent="0" algn="ctr">
              <a:buNone/>
            </a:pPr>
            <a:r>
              <a:rPr lang="en-US" dirty="0" smtClean="0">
                <a:solidFill>
                  <a:srgbClr val="0070C0"/>
                </a:solidFill>
              </a:rPr>
              <a:t>Central (CST) to Eastern (EST)</a:t>
            </a:r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MATHEMATICS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astubbs\AppData\Local\Microsoft\Windows\Temporary Internet Files\Content.IE5\21PTI2G4\clipart0275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12" y="1524000"/>
            <a:ext cx="1353570" cy="7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tubbs\AppData\Local\Microsoft\Windows\Temporary Internet Files\Content.IE5\E1EH6PII\measurement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1439782" cy="95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stubbs\AppData\Local\Microsoft\Windows\Temporary Internet Files\Content.IE5\E1EH6PII\20090725_time_passing_by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69" y="4930139"/>
            <a:ext cx="1367217" cy="102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19592" r="2109" b="30884"/>
          <a:stretch/>
        </p:blipFill>
        <p:spPr>
          <a:xfrm flipH="1">
            <a:off x="582239" y="3657600"/>
            <a:ext cx="1376548" cy="100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50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FOLLOW ME</a:t>
            </a:r>
            <a:endParaRPr lang="en-US" dirty="0"/>
          </a:p>
        </p:txBody>
      </p:sp>
      <p:pic>
        <p:nvPicPr>
          <p:cNvPr id="2050" name="Picture 2" descr="C:\Users\astubbs\AppData\Local\Microsoft\Windows\Temporary Internet Files\Content.IE5\CABDK8VB\Facebook_icon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80" y="12954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stubbs\AppData\Local\Microsoft\Windows\Temporary Internet Files\Content.IE5\P5IO9GQ4\Twitter_bird_logo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95800"/>
            <a:ext cx="1630180" cy="132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stubbs\AppData\Local\Microsoft\Windows\Temporary Internet Files\Content.IE5\CABDK8VB\instagram_silhouette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80" y="28956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224892"/>
              </p:ext>
            </p:extLst>
          </p:nvPr>
        </p:nvGraphicFramePr>
        <p:xfrm>
          <a:off x="2239780" y="1371600"/>
          <a:ext cx="64770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7000"/>
              </a:tblGrid>
              <a:tr h="14833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FACEBOOK.COM/CUPCAKEANDNOODLES</a:t>
                      </a:r>
                      <a:endParaRPr lang="en-US" sz="2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14833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INSTRAGRAM.COM/RAISINGNOMADS</a:t>
                      </a:r>
                      <a:endParaRPr lang="en-US" sz="2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1483360">
                <a:tc>
                  <a:txBody>
                    <a:bodyPr/>
                    <a:lstStyle/>
                    <a:p>
                      <a:pPr lvl="0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TWITTER.COM/RAISINGNOMADS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10124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385</TotalTime>
  <Words>259</Words>
  <Application>Microsoft Office PowerPoint</Application>
  <PresentationFormat>On-screen Show (4:3)</PresentationFormat>
  <Paragraphs>78</Paragraphs>
  <Slides>10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Concourse</vt:lpstr>
      <vt:lpstr>SETTING THE TREND: LIBRARIANS AS LEADERS</vt:lpstr>
      <vt:lpstr> Travel books for young children:  </vt:lpstr>
      <vt:lpstr>WHY WRITE TRAVEL BOOKS?</vt:lpstr>
      <vt:lpstr>WHY USE THEM IN THE CLASSROOM?</vt:lpstr>
      <vt:lpstr>SOCIAL STUDIES</vt:lpstr>
      <vt:lpstr>GEOGRAPHY</vt:lpstr>
      <vt:lpstr>SCIENCE</vt:lpstr>
      <vt:lpstr>MATHEMATICS</vt:lpstr>
      <vt:lpstr>FOLLOW ME</vt:lpstr>
      <vt:lpstr>Angie Stubbs, Author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Stubbs, Angelia [FEA]</dc:creator>
  <cp:lastModifiedBy>Stubbs, Angelia [FEA]</cp:lastModifiedBy>
  <cp:revision>26</cp:revision>
  <cp:lastPrinted>2019-06-06T03:59:29Z</cp:lastPrinted>
  <dcterms:created xsi:type="dcterms:W3CDTF">2019-06-04T23:44:30Z</dcterms:created>
  <dcterms:modified xsi:type="dcterms:W3CDTF">2019-06-07T02:05:28Z</dcterms:modified>
</cp:coreProperties>
</file>